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7" r:id="rId3"/>
    <p:sldId id="261" r:id="rId4"/>
    <p:sldId id="260" r:id="rId5"/>
    <p:sldId id="258" r:id="rId6"/>
    <p:sldId id="259" r:id="rId7"/>
    <p:sldId id="262" r:id="rId8"/>
    <p:sldId id="263" r:id="rId9"/>
    <p:sldId id="264" r:id="rId10"/>
    <p:sldId id="265" r:id="rId11"/>
    <p:sldId id="266"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624"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30E2307-1E40-4E12-8716-25BFDA8E7013}" type="datetime1">
              <a:rPr lang="en-US" smtClean="0"/>
              <a:pPr/>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10/22/15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18D072-EF12-4AA2-BD71-ABC68B06D0E2}" type="datetime1">
              <a:rPr lang="en-US" smtClean="0"/>
              <a:pPr/>
              <a:t>10/22/15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10/22/15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22714818-984F-4759-BF72-A33BDC1963BD}" type="datetime1">
              <a:rPr lang="en-US" smtClean="0"/>
              <a:pPr/>
              <a:t>10/22/15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EA7E191-5F94-4FC1-B823-BD7CABF7FA06}" type="datetime1">
              <a:rPr lang="en-US" smtClean="0"/>
              <a:pPr/>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10/22/15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9D1D110F-3F4E-48D9-B8AA-5D0E825AFDBA}" type="datetime1">
              <a:rPr lang="en-US" smtClean="0"/>
              <a:pPr/>
              <a:t>10/22/15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687D7A59-36E2-48B9-B146-C1E59501F63F}" type="slidenum">
              <a:rPr lang="en-US" smtClean="0"/>
              <a:pPr/>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youtube.com/watch?v=erfzIoZ5qNQ"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opsci.com/science/article/2013-01/will-fish-transform-medicin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bio-atlas.psu.edu" TargetMode="External"/><Relationship Id="rId4" Type="http://schemas.openxmlformats.org/officeDocument/2006/relationships/hyperlink" Target="http://www.zebrafish.co.kr" TargetMode="External"/><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r>
              <a:rPr lang="en-US" sz="4000" dirty="0" smtClean="0"/>
              <a:t>Virtual Day 1</a:t>
            </a:r>
            <a:endParaRPr lang="en-US" sz="4000" dirty="0"/>
          </a:p>
        </p:txBody>
      </p:sp>
      <p:pic>
        <p:nvPicPr>
          <p:cNvPr id="4" name="Picture 3"/>
          <p:cNvPicPr>
            <a:picLocks noChangeAspect="1"/>
          </p:cNvPicPr>
          <p:nvPr/>
        </p:nvPicPr>
        <p:blipFill>
          <a:blip r:embed="rId2"/>
          <a:stretch>
            <a:fillRect/>
          </a:stretch>
        </p:blipFill>
        <p:spPr>
          <a:xfrm>
            <a:off x="1131217" y="1600200"/>
            <a:ext cx="6985758" cy="1746440"/>
          </a:xfrm>
          <a:prstGeom prst="rect">
            <a:avLst/>
          </a:prstGeom>
        </p:spPr>
      </p:pic>
      <p:pic>
        <p:nvPicPr>
          <p:cNvPr id="5" name="Picture 4"/>
          <p:cNvPicPr>
            <a:picLocks noChangeAspect="1"/>
          </p:cNvPicPr>
          <p:nvPr/>
        </p:nvPicPr>
        <p:blipFill>
          <a:blip r:embed="rId3"/>
          <a:stretch>
            <a:fillRect/>
          </a:stretch>
        </p:blipFill>
        <p:spPr>
          <a:xfrm>
            <a:off x="370434" y="5942135"/>
            <a:ext cx="3422109" cy="622202"/>
          </a:xfrm>
          <a:prstGeom prst="rect">
            <a:avLst/>
          </a:prstGeom>
        </p:spPr>
      </p:pic>
    </p:spTree>
    <p:extLst>
      <p:ext uri="{BB962C8B-B14F-4D97-AF65-F5344CB8AC3E}">
        <p14:creationId xmlns:p14="http://schemas.microsoft.com/office/powerpoint/2010/main" val="32187601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8766" y="2043758"/>
            <a:ext cx="8985233" cy="4444679"/>
          </a:xfrm>
        </p:spPr>
        <p:txBody>
          <a:bodyPr>
            <a:normAutofit/>
          </a:bodyPr>
          <a:lstStyle/>
          <a:p>
            <a:pPr marL="0" indent="0" algn="ctr">
              <a:buNone/>
            </a:pPr>
            <a:r>
              <a:rPr lang="en-US" sz="2000" dirty="0" smtClean="0"/>
              <a:t>Directions: </a:t>
            </a:r>
            <a:r>
              <a:rPr lang="en-US" sz="2000" dirty="0"/>
              <a:t>W</a:t>
            </a:r>
            <a:r>
              <a:rPr lang="en-US" sz="2000" dirty="0" smtClean="0"/>
              <a:t>rite </a:t>
            </a:r>
            <a:r>
              <a:rPr lang="en-US" sz="2000" dirty="0" smtClean="0"/>
              <a:t>down the scientific question and make a hypothesis.  </a:t>
            </a:r>
            <a:endParaRPr lang="en-US" sz="2000" dirty="0"/>
          </a:p>
          <a:p>
            <a:pPr marL="0" indent="0" algn="ctr">
              <a:buNone/>
            </a:pPr>
            <a:endParaRPr lang="en-US" sz="2600" u="sng" dirty="0" smtClean="0">
              <a:solidFill>
                <a:schemeClr val="accent3">
                  <a:lumMod val="50000"/>
                </a:schemeClr>
              </a:solidFill>
            </a:endParaRPr>
          </a:p>
          <a:p>
            <a:pPr marL="0" indent="0" algn="ctr">
              <a:buNone/>
            </a:pPr>
            <a:r>
              <a:rPr lang="en-US" sz="2600" u="sng" dirty="0" smtClean="0">
                <a:solidFill>
                  <a:schemeClr val="accent3">
                    <a:lumMod val="50000"/>
                  </a:schemeClr>
                </a:solidFill>
              </a:rPr>
              <a:t>Scientific </a:t>
            </a:r>
            <a:r>
              <a:rPr lang="en-US" sz="2600" u="sng" dirty="0" smtClean="0">
                <a:solidFill>
                  <a:schemeClr val="accent3">
                    <a:lumMod val="50000"/>
                  </a:schemeClr>
                </a:solidFill>
              </a:rPr>
              <a:t>Question: </a:t>
            </a:r>
          </a:p>
          <a:p>
            <a:pPr marL="0" indent="0" algn="ctr">
              <a:buNone/>
            </a:pPr>
            <a:r>
              <a:rPr lang="en-US" dirty="0" smtClean="0">
                <a:solidFill>
                  <a:schemeClr val="accent3">
                    <a:lumMod val="50000"/>
                  </a:schemeClr>
                </a:solidFill>
              </a:rPr>
              <a:t>If you cross/mate a wild type </a:t>
            </a:r>
            <a:r>
              <a:rPr lang="en-US" dirty="0" err="1" smtClean="0">
                <a:solidFill>
                  <a:schemeClr val="accent3">
                    <a:lumMod val="50000"/>
                  </a:schemeClr>
                </a:solidFill>
              </a:rPr>
              <a:t>zebrafish</a:t>
            </a:r>
            <a:r>
              <a:rPr lang="en-US" dirty="0" smtClean="0">
                <a:solidFill>
                  <a:schemeClr val="accent3">
                    <a:lumMod val="50000"/>
                  </a:schemeClr>
                </a:solidFill>
              </a:rPr>
              <a:t> with an albino </a:t>
            </a:r>
            <a:r>
              <a:rPr lang="en-US" dirty="0" err="1" smtClean="0">
                <a:solidFill>
                  <a:schemeClr val="accent3">
                    <a:lumMod val="50000"/>
                  </a:schemeClr>
                </a:solidFill>
              </a:rPr>
              <a:t>zebrafish</a:t>
            </a:r>
            <a:r>
              <a:rPr lang="en-US" dirty="0" smtClean="0">
                <a:solidFill>
                  <a:schemeClr val="accent3">
                    <a:lumMod val="50000"/>
                  </a:schemeClr>
                </a:solidFill>
              </a:rPr>
              <a:t>, what will be the phenotype of the offspring?</a:t>
            </a:r>
          </a:p>
          <a:p>
            <a:pPr marL="0" indent="0" algn="ctr">
              <a:buNone/>
            </a:pPr>
            <a:r>
              <a:rPr lang="en-US" dirty="0" smtClean="0">
                <a:solidFill>
                  <a:schemeClr val="accent3">
                    <a:lumMod val="50000"/>
                  </a:schemeClr>
                </a:solidFill>
              </a:rPr>
              <a:t>(What will the offspring look like?)</a:t>
            </a:r>
            <a:endParaRPr lang="en-US" dirty="0" smtClean="0">
              <a:solidFill>
                <a:schemeClr val="accent3">
                  <a:lumMod val="50000"/>
                </a:schemeClr>
              </a:solidFill>
            </a:endParaRPr>
          </a:p>
          <a:p>
            <a:pPr marL="0" indent="0" algn="ctr">
              <a:buNone/>
            </a:pPr>
            <a:endParaRPr lang="en-US" dirty="0"/>
          </a:p>
          <a:p>
            <a:pPr marL="0" indent="0" algn="ctr">
              <a:buNone/>
            </a:pPr>
            <a:r>
              <a:rPr lang="en-US" sz="2600" u="sng" dirty="0" smtClean="0">
                <a:solidFill>
                  <a:srgbClr val="217436"/>
                </a:solidFill>
              </a:rPr>
              <a:t>Hypothesis: </a:t>
            </a:r>
            <a:endParaRPr lang="en-US" sz="2600" u="sng" dirty="0">
              <a:solidFill>
                <a:srgbClr val="217436"/>
              </a:solidFill>
            </a:endParaRPr>
          </a:p>
          <a:p>
            <a:pPr marL="0" indent="0" algn="ctr">
              <a:buNone/>
            </a:pPr>
            <a:r>
              <a:rPr lang="en-US" sz="2600" dirty="0" smtClean="0">
                <a:solidFill>
                  <a:srgbClr val="217436"/>
                </a:solidFill>
              </a:rPr>
              <a:t>Answers will vary</a:t>
            </a:r>
          </a:p>
          <a:p>
            <a:pPr marL="0" indent="0" algn="ctr">
              <a:buNone/>
            </a:pPr>
            <a:endParaRPr lang="en-US" sz="2600" dirty="0" smtClean="0">
              <a:solidFill>
                <a:srgbClr val="217436"/>
              </a:solidFill>
            </a:endParaRPr>
          </a:p>
        </p:txBody>
      </p:sp>
      <p:sp>
        <p:nvSpPr>
          <p:cNvPr id="3" name="Title 2"/>
          <p:cNvSpPr>
            <a:spLocks noGrp="1"/>
          </p:cNvSpPr>
          <p:nvPr>
            <p:ph type="title"/>
          </p:nvPr>
        </p:nvSpPr>
        <p:spPr/>
        <p:txBody>
          <a:bodyPr/>
          <a:lstStyle/>
          <a:p>
            <a:r>
              <a:rPr lang="en-US" dirty="0" smtClean="0">
                <a:solidFill>
                  <a:srgbClr val="F5C040"/>
                </a:solidFill>
              </a:rPr>
              <a:t>Scientific Question &amp; Hypothesis</a:t>
            </a:r>
            <a:endParaRPr lang="en-US" dirty="0">
              <a:solidFill>
                <a:srgbClr val="F5C040"/>
              </a:solidFill>
            </a:endParaRPr>
          </a:p>
        </p:txBody>
      </p:sp>
    </p:spTree>
    <p:extLst>
      <p:ext uri="{BB962C8B-B14F-4D97-AF65-F5344CB8AC3E}">
        <p14:creationId xmlns:p14="http://schemas.microsoft.com/office/powerpoint/2010/main" val="3305055998"/>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u="sng" dirty="0">
                <a:hlinkClick r:id="rId2"/>
              </a:rPr>
              <a:t>https://www.youtube.com/watch?v=</a:t>
            </a:r>
            <a:r>
              <a:rPr lang="en-US" u="sng" dirty="0" smtClean="0">
                <a:hlinkClick r:id="rId2"/>
              </a:rPr>
              <a:t>erfzIoZ5qNQ</a:t>
            </a:r>
            <a:endParaRPr lang="en-US" u="sng" dirty="0"/>
          </a:p>
          <a:p>
            <a:endParaRPr lang="en-US" u="sng" dirty="0" smtClean="0"/>
          </a:p>
          <a:p>
            <a:pPr marL="0" indent="0">
              <a:buNone/>
            </a:pPr>
            <a:r>
              <a:rPr lang="en-US" dirty="0" smtClean="0"/>
              <a:t> Note: </a:t>
            </a:r>
            <a:r>
              <a:rPr lang="en-US" dirty="0" err="1" smtClean="0"/>
              <a:t>Zebrafish</a:t>
            </a:r>
            <a:r>
              <a:rPr lang="en-US" dirty="0"/>
              <a:t> </a:t>
            </a:r>
            <a:r>
              <a:rPr lang="en-US" dirty="0" smtClean="0"/>
              <a:t>eggs undergo external fertilization.  If you pay close attention you will see small white/clear round eggs that are released from the female in short bursts.  The male fish must stay close by as he must fertilize the eggs once they are released into the water.</a:t>
            </a:r>
            <a:endParaRPr lang="en-US" dirty="0"/>
          </a:p>
        </p:txBody>
      </p:sp>
      <p:sp>
        <p:nvSpPr>
          <p:cNvPr id="3" name="Title 2"/>
          <p:cNvSpPr>
            <a:spLocks noGrp="1"/>
          </p:cNvSpPr>
          <p:nvPr>
            <p:ph type="title"/>
          </p:nvPr>
        </p:nvSpPr>
        <p:spPr/>
        <p:txBody>
          <a:bodyPr/>
          <a:lstStyle/>
          <a:p>
            <a:r>
              <a:rPr lang="en-US" dirty="0" smtClean="0">
                <a:solidFill>
                  <a:schemeClr val="accent5"/>
                </a:solidFill>
              </a:rPr>
              <a:t>Video of </a:t>
            </a:r>
            <a:r>
              <a:rPr lang="en-US" dirty="0" err="1" smtClean="0">
                <a:solidFill>
                  <a:schemeClr val="accent5"/>
                </a:solidFill>
              </a:rPr>
              <a:t>Zebrafish</a:t>
            </a:r>
            <a:r>
              <a:rPr lang="en-US" dirty="0" smtClean="0">
                <a:solidFill>
                  <a:schemeClr val="accent5"/>
                </a:solidFill>
              </a:rPr>
              <a:t> Mating</a:t>
            </a:r>
            <a:endParaRPr lang="en-US" dirty="0">
              <a:solidFill>
                <a:schemeClr val="accent5"/>
              </a:solidFill>
            </a:endParaRPr>
          </a:p>
        </p:txBody>
      </p:sp>
    </p:spTree>
    <p:extLst>
      <p:ext uri="{BB962C8B-B14F-4D97-AF65-F5344CB8AC3E}">
        <p14:creationId xmlns:p14="http://schemas.microsoft.com/office/powerpoint/2010/main" val="354651929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675467"/>
            <a:ext cx="7814733" cy="3450696"/>
          </a:xfrm>
        </p:spPr>
        <p:txBody>
          <a:bodyPr/>
          <a:lstStyle/>
          <a:p>
            <a:pPr marL="0" indent="0">
              <a:buNone/>
            </a:pPr>
            <a:endParaRPr lang="en-US" dirty="0">
              <a:hlinkClick r:id="rId2"/>
            </a:endParaRPr>
          </a:p>
          <a:p>
            <a:pPr marL="0" indent="0">
              <a:buNone/>
            </a:pPr>
            <a:r>
              <a:rPr lang="en-US" u="sng" dirty="0" smtClean="0">
                <a:hlinkClick r:id="rId2"/>
              </a:rPr>
              <a:t>http</a:t>
            </a:r>
            <a:r>
              <a:rPr lang="en-US" u="sng" dirty="0">
                <a:hlinkClick r:id="rId2"/>
              </a:rPr>
              <a:t>://www.popsci.com/science/article/2013-01/will-fish-transform-medicine</a:t>
            </a:r>
            <a:r>
              <a:rPr lang="en-US" dirty="0"/>
              <a:t> </a:t>
            </a:r>
          </a:p>
        </p:txBody>
      </p:sp>
      <p:sp>
        <p:nvSpPr>
          <p:cNvPr id="3" name="Title 2"/>
          <p:cNvSpPr>
            <a:spLocks noGrp="1"/>
          </p:cNvSpPr>
          <p:nvPr>
            <p:ph type="title"/>
          </p:nvPr>
        </p:nvSpPr>
        <p:spPr/>
        <p:txBody>
          <a:bodyPr>
            <a:normAutofit fontScale="90000"/>
          </a:bodyPr>
          <a:lstStyle/>
          <a:p>
            <a:r>
              <a:rPr lang="en-US" dirty="0" smtClean="0">
                <a:solidFill>
                  <a:srgbClr val="F5C040"/>
                </a:solidFill>
              </a:rPr>
              <a:t>Optional: “Will This Fish Transform Medicine?” article</a:t>
            </a:r>
            <a:endParaRPr lang="en-US" dirty="0">
              <a:solidFill>
                <a:srgbClr val="F5C040"/>
              </a:solidFill>
            </a:endParaRPr>
          </a:p>
        </p:txBody>
      </p:sp>
    </p:spTree>
    <p:extLst>
      <p:ext uri="{BB962C8B-B14F-4D97-AF65-F5344CB8AC3E}">
        <p14:creationId xmlns:p14="http://schemas.microsoft.com/office/powerpoint/2010/main" val="36599842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917223"/>
          </a:xfrm>
        </p:spPr>
        <p:txBody>
          <a:bodyPr>
            <a:normAutofit fontScale="70000" lnSpcReduction="20000"/>
          </a:bodyPr>
          <a:lstStyle/>
          <a:p>
            <a:pPr marL="0" indent="0">
              <a:buNone/>
            </a:pPr>
            <a:r>
              <a:rPr lang="en-US" dirty="0">
                <a:latin typeface="Rockwell"/>
                <a:cs typeface="Rockwell"/>
              </a:rPr>
              <a:t>Hello scientists</a:t>
            </a:r>
            <a:r>
              <a:rPr lang="en-US" dirty="0" smtClean="0">
                <a:latin typeface="Rockwell"/>
                <a:cs typeface="Rockwell"/>
              </a:rPr>
              <a:t>,</a:t>
            </a:r>
          </a:p>
          <a:p>
            <a:pPr marL="0" indent="0">
              <a:buNone/>
            </a:pPr>
            <a:endParaRPr lang="en-US" dirty="0">
              <a:latin typeface="Rockwell"/>
              <a:cs typeface="Rockwell"/>
            </a:endParaRPr>
          </a:p>
          <a:p>
            <a:pPr marL="0" indent="0">
              <a:buNone/>
            </a:pPr>
            <a:r>
              <a:rPr lang="en-US" dirty="0">
                <a:latin typeface="Rockwell"/>
                <a:cs typeface="Rockwell"/>
              </a:rPr>
              <a:t>Welcome to </a:t>
            </a:r>
            <a:r>
              <a:rPr lang="en-US" dirty="0" err="1">
                <a:latin typeface="Rockwell"/>
                <a:cs typeface="Rockwell"/>
              </a:rPr>
              <a:t>BioEYES</a:t>
            </a:r>
            <a:r>
              <a:rPr lang="en-US" dirty="0">
                <a:latin typeface="Rockwell"/>
                <a:cs typeface="Rockwell"/>
              </a:rPr>
              <a:t>! We are bringing you an exciting experiment. For the next week your goal will be to learn all you can about </a:t>
            </a:r>
            <a:r>
              <a:rPr lang="en-US" dirty="0" err="1">
                <a:latin typeface="Rockwell"/>
                <a:cs typeface="Rockwell"/>
              </a:rPr>
              <a:t>zebrafish</a:t>
            </a:r>
            <a:r>
              <a:rPr lang="en-US" dirty="0">
                <a:latin typeface="Rockwell"/>
                <a:cs typeface="Rockwell"/>
              </a:rPr>
              <a:t> and their similarities to humans. You will work with the </a:t>
            </a:r>
            <a:r>
              <a:rPr lang="en-US" dirty="0" err="1">
                <a:latin typeface="Rockwell"/>
                <a:cs typeface="Rockwell"/>
              </a:rPr>
              <a:t>zebrafish</a:t>
            </a:r>
            <a:r>
              <a:rPr lang="en-US" dirty="0">
                <a:latin typeface="Rockwell"/>
                <a:cs typeface="Rockwell"/>
              </a:rPr>
              <a:t> every day and record your findings (as all scientists do) in this journal, then collect data to come to a conclusion. This will take good observation skills and all of us at </a:t>
            </a:r>
            <a:r>
              <a:rPr lang="en-US" dirty="0" err="1">
                <a:latin typeface="Rockwell"/>
                <a:cs typeface="Rockwell"/>
              </a:rPr>
              <a:t>BioEYES</a:t>
            </a:r>
            <a:r>
              <a:rPr lang="en-US" dirty="0">
                <a:latin typeface="Rockwell"/>
                <a:cs typeface="Rockwell"/>
              </a:rPr>
              <a:t> believe you will do a good job and learn some very interesting things.</a:t>
            </a:r>
          </a:p>
          <a:p>
            <a:pPr marL="0" indent="0">
              <a:buNone/>
            </a:pPr>
            <a:endParaRPr lang="en-US" dirty="0">
              <a:latin typeface="Rockwell"/>
              <a:cs typeface="Rockwell"/>
            </a:endParaRPr>
          </a:p>
          <a:p>
            <a:pPr marL="0" indent="0">
              <a:buNone/>
            </a:pPr>
            <a:r>
              <a:rPr lang="en-US" dirty="0" smtClean="0">
                <a:latin typeface="Rockwell"/>
                <a:cs typeface="Rockwell"/>
              </a:rPr>
              <a:t>Now </a:t>
            </a:r>
            <a:r>
              <a:rPr lang="en-US" dirty="0">
                <a:latin typeface="Rockwell"/>
                <a:cs typeface="Rockwell"/>
              </a:rPr>
              <a:t>that you have entered the world of science, there are a few ground rules that apply to all scientists. First, when working with live organisms, you must be careful to take good care of them and treat them with respect. Second, a good investigator is very thorough, so write down everything you observe. And don’t forget to have fun!</a:t>
            </a:r>
          </a:p>
          <a:p>
            <a:pPr marL="0" indent="0">
              <a:buNone/>
            </a:pPr>
            <a:endParaRPr lang="en-US" dirty="0" smtClean="0">
              <a:latin typeface="Rockwell"/>
              <a:cs typeface="Rockwell"/>
            </a:endParaRPr>
          </a:p>
          <a:p>
            <a:pPr marL="0" indent="0">
              <a:buNone/>
            </a:pPr>
            <a:r>
              <a:rPr lang="en-US" dirty="0" smtClean="0">
                <a:latin typeface="Rockwell"/>
                <a:cs typeface="Rockwell"/>
              </a:rPr>
              <a:t>Best </a:t>
            </a:r>
            <a:r>
              <a:rPr lang="en-US" dirty="0">
                <a:latin typeface="Rockwell"/>
                <a:cs typeface="Rockwell"/>
              </a:rPr>
              <a:t>of luck to you this week,</a:t>
            </a:r>
          </a:p>
          <a:p>
            <a:pPr marL="0" indent="0">
              <a:buNone/>
            </a:pPr>
            <a:r>
              <a:rPr lang="en-US" b="1" dirty="0">
                <a:latin typeface="Rockwell"/>
                <a:cs typeface="Rockwell"/>
              </a:rPr>
              <a:t>TEAM </a:t>
            </a:r>
            <a:r>
              <a:rPr lang="en-US" b="1" dirty="0" err="1">
                <a:latin typeface="Rockwell"/>
                <a:cs typeface="Rockwell"/>
              </a:rPr>
              <a:t>BioEYES</a:t>
            </a:r>
            <a:r>
              <a:rPr lang="en-US" b="1" dirty="0">
                <a:latin typeface="Rockwell"/>
                <a:cs typeface="Rockwell"/>
              </a:rPr>
              <a:t>      </a:t>
            </a:r>
            <a:endParaRPr lang="en-US" dirty="0">
              <a:latin typeface="Rockwell"/>
              <a:cs typeface="Rockwell"/>
            </a:endParaRPr>
          </a:p>
          <a:p>
            <a:endParaRPr lang="en-US" dirty="0"/>
          </a:p>
        </p:txBody>
      </p:sp>
      <p:sp>
        <p:nvSpPr>
          <p:cNvPr id="3" name="Title 2"/>
          <p:cNvSpPr>
            <a:spLocks noGrp="1"/>
          </p:cNvSpPr>
          <p:nvPr>
            <p:ph type="title"/>
          </p:nvPr>
        </p:nvSpPr>
        <p:spPr/>
        <p:txBody>
          <a:bodyPr/>
          <a:lstStyle/>
          <a:p>
            <a:r>
              <a:rPr lang="en-US" dirty="0" smtClean="0">
                <a:solidFill>
                  <a:schemeClr val="accent5"/>
                </a:solidFill>
              </a:rPr>
              <a:t>Introductory Letter</a:t>
            </a:r>
            <a:endParaRPr lang="en-US" dirty="0">
              <a:solidFill>
                <a:schemeClr val="accent5"/>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212201" y="5549886"/>
            <a:ext cx="1034822" cy="958393"/>
          </a:xfrm>
          <a:prstGeom prst="rect">
            <a:avLst/>
          </a:prstGeom>
          <a:noFill/>
          <a:ln>
            <a:noFill/>
          </a:ln>
        </p:spPr>
      </p:pic>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4571999" y="5310171"/>
            <a:ext cx="823595" cy="1054100"/>
          </a:xfrm>
          <a:prstGeom prst="rect">
            <a:avLst/>
          </a:prstGeom>
          <a:noFill/>
          <a:ln>
            <a:noFill/>
          </a:ln>
        </p:spPr>
      </p:pic>
    </p:spTree>
    <p:extLst>
      <p:ext uri="{BB962C8B-B14F-4D97-AF65-F5344CB8AC3E}">
        <p14:creationId xmlns:p14="http://schemas.microsoft.com/office/powerpoint/2010/main" val="326559737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765966"/>
            <a:ext cx="7408333" cy="4360197"/>
          </a:xfrm>
        </p:spPr>
        <p:txBody>
          <a:bodyPr/>
          <a:lstStyle/>
          <a:p>
            <a:r>
              <a:rPr lang="en-US" dirty="0" smtClean="0"/>
              <a:t>Put these 5 steps to the scientific process in order.  </a:t>
            </a:r>
            <a:endParaRPr lang="en-US" dirty="0"/>
          </a:p>
        </p:txBody>
      </p:sp>
      <p:sp>
        <p:nvSpPr>
          <p:cNvPr id="3" name="Title 2"/>
          <p:cNvSpPr>
            <a:spLocks noGrp="1"/>
          </p:cNvSpPr>
          <p:nvPr>
            <p:ph type="title"/>
          </p:nvPr>
        </p:nvSpPr>
        <p:spPr/>
        <p:txBody>
          <a:bodyPr/>
          <a:lstStyle/>
          <a:p>
            <a:r>
              <a:rPr lang="en-US" dirty="0" smtClean="0">
                <a:solidFill>
                  <a:srgbClr val="F5C040"/>
                </a:solidFill>
              </a:rPr>
              <a:t>Scientific Process</a:t>
            </a:r>
            <a:endParaRPr lang="en-US" dirty="0">
              <a:solidFill>
                <a:srgbClr val="F5C040"/>
              </a:solidFill>
            </a:endParaRPr>
          </a:p>
        </p:txBody>
      </p:sp>
      <p:sp>
        <p:nvSpPr>
          <p:cNvPr id="4" name="Oval 3"/>
          <p:cNvSpPr/>
          <p:nvPr/>
        </p:nvSpPr>
        <p:spPr>
          <a:xfrm>
            <a:off x="872067" y="2361235"/>
            <a:ext cx="1816681" cy="1607228"/>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rgbClr val="000000"/>
                  </a:solidFill>
                </a:ln>
                <a:solidFill>
                  <a:srgbClr val="FF0000"/>
                </a:solidFill>
              </a:rPr>
              <a:t>Draw a conclusion</a:t>
            </a:r>
            <a:endParaRPr lang="en-US" dirty="0">
              <a:ln>
                <a:solidFill>
                  <a:srgbClr val="000000"/>
                </a:solidFill>
              </a:ln>
              <a:solidFill>
                <a:srgbClr val="FF0000"/>
              </a:solidFill>
            </a:endParaRPr>
          </a:p>
        </p:txBody>
      </p:sp>
      <p:sp>
        <p:nvSpPr>
          <p:cNvPr id="6" name="Diamond 5"/>
          <p:cNvSpPr/>
          <p:nvPr/>
        </p:nvSpPr>
        <p:spPr>
          <a:xfrm>
            <a:off x="1389213" y="4107359"/>
            <a:ext cx="2619659" cy="2018804"/>
          </a:xfrm>
          <a:prstGeom prst="diamo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rgbClr val="000000"/>
                  </a:solidFill>
                </a:ln>
                <a:solidFill>
                  <a:srgbClr val="FF0000"/>
                </a:solidFill>
              </a:rPr>
              <a:t>Conduct experiment</a:t>
            </a:r>
            <a:endParaRPr lang="en-US" dirty="0">
              <a:ln>
                <a:solidFill>
                  <a:srgbClr val="000000"/>
                </a:solidFill>
              </a:ln>
              <a:solidFill>
                <a:srgbClr val="FF0000"/>
              </a:solidFill>
            </a:endParaRPr>
          </a:p>
        </p:txBody>
      </p:sp>
      <p:sp>
        <p:nvSpPr>
          <p:cNvPr id="7" name="Regular Pentagon 6"/>
          <p:cNvSpPr/>
          <p:nvPr/>
        </p:nvSpPr>
        <p:spPr>
          <a:xfrm>
            <a:off x="3552417" y="2559659"/>
            <a:ext cx="1726593" cy="1547700"/>
          </a:xfrm>
          <a:prstGeom prst="pentag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rgbClr val="000000"/>
                  </a:solidFill>
                </a:ln>
                <a:solidFill>
                  <a:srgbClr val="FF0000"/>
                </a:solidFill>
              </a:rPr>
              <a:t>Ask a question</a:t>
            </a:r>
            <a:endParaRPr lang="en-US" dirty="0">
              <a:ln>
                <a:solidFill>
                  <a:srgbClr val="000000"/>
                </a:solidFill>
              </a:ln>
              <a:solidFill>
                <a:srgbClr val="FF0000"/>
              </a:solidFill>
            </a:endParaRPr>
          </a:p>
        </p:txBody>
      </p:sp>
      <p:sp>
        <p:nvSpPr>
          <p:cNvPr id="8" name="Isosceles Triangle 7"/>
          <p:cNvSpPr/>
          <p:nvPr/>
        </p:nvSpPr>
        <p:spPr>
          <a:xfrm>
            <a:off x="4743171" y="4439566"/>
            <a:ext cx="2083820" cy="1686597"/>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rgbClr val="000000"/>
                  </a:solidFill>
                </a:ln>
                <a:solidFill>
                  <a:srgbClr val="FF0000"/>
                </a:solidFill>
              </a:rPr>
              <a:t>Collect data</a:t>
            </a:r>
            <a:endParaRPr lang="en-US" dirty="0">
              <a:ln>
                <a:solidFill>
                  <a:srgbClr val="000000"/>
                </a:solidFill>
              </a:ln>
              <a:solidFill>
                <a:srgbClr val="FF0000"/>
              </a:solidFill>
            </a:endParaRPr>
          </a:p>
        </p:txBody>
      </p:sp>
      <p:sp>
        <p:nvSpPr>
          <p:cNvPr id="9" name="Parallelogram 8"/>
          <p:cNvSpPr/>
          <p:nvPr/>
        </p:nvSpPr>
        <p:spPr>
          <a:xfrm>
            <a:off x="6410227" y="2361235"/>
            <a:ext cx="2024282" cy="1607228"/>
          </a:xfrm>
          <a:prstGeom prst="parallelogram">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a:solidFill>
                    <a:srgbClr val="000000"/>
                  </a:solidFill>
                </a:ln>
                <a:solidFill>
                  <a:srgbClr val="FF0000"/>
                </a:solidFill>
              </a:rPr>
              <a:t>Formulate </a:t>
            </a:r>
          </a:p>
          <a:p>
            <a:pPr algn="ctr"/>
            <a:r>
              <a:rPr lang="en-US" dirty="0">
                <a:ln>
                  <a:solidFill>
                    <a:srgbClr val="000000"/>
                  </a:solidFill>
                </a:ln>
                <a:solidFill>
                  <a:srgbClr val="FF0000"/>
                </a:solidFill>
              </a:rPr>
              <a:t>a</a:t>
            </a:r>
            <a:endParaRPr lang="en-US" dirty="0" smtClean="0">
              <a:ln>
                <a:solidFill>
                  <a:srgbClr val="000000"/>
                </a:solidFill>
              </a:ln>
              <a:solidFill>
                <a:srgbClr val="FF0000"/>
              </a:solidFill>
            </a:endParaRPr>
          </a:p>
          <a:p>
            <a:pPr algn="ctr"/>
            <a:r>
              <a:rPr lang="en-US" dirty="0">
                <a:ln>
                  <a:solidFill>
                    <a:srgbClr val="000000"/>
                  </a:solidFill>
                </a:ln>
                <a:solidFill>
                  <a:srgbClr val="FF0000"/>
                </a:solidFill>
              </a:rPr>
              <a:t>h</a:t>
            </a:r>
            <a:r>
              <a:rPr lang="en-US" dirty="0" smtClean="0">
                <a:ln>
                  <a:solidFill>
                    <a:srgbClr val="000000"/>
                  </a:solidFill>
                </a:ln>
                <a:solidFill>
                  <a:srgbClr val="FF0000"/>
                </a:solidFill>
              </a:rPr>
              <a:t>ypothesis </a:t>
            </a:r>
            <a:endParaRPr lang="en-US" dirty="0">
              <a:ln>
                <a:solidFill>
                  <a:srgbClr val="000000"/>
                </a:solidFill>
              </a:ln>
              <a:solidFill>
                <a:srgbClr val="FF0000"/>
              </a:solidFill>
            </a:endParaRPr>
          </a:p>
        </p:txBody>
      </p:sp>
      <p:sp>
        <p:nvSpPr>
          <p:cNvPr id="5" name="TextBox 4"/>
          <p:cNvSpPr txBox="1"/>
          <p:nvPr/>
        </p:nvSpPr>
        <p:spPr>
          <a:xfrm>
            <a:off x="615223" y="6259154"/>
            <a:ext cx="8071577" cy="307777"/>
          </a:xfrm>
          <a:prstGeom prst="rect">
            <a:avLst/>
          </a:prstGeom>
          <a:noFill/>
        </p:spPr>
        <p:txBody>
          <a:bodyPr wrap="square" rtlCol="0">
            <a:spAutoFit/>
          </a:bodyPr>
          <a:lstStyle/>
          <a:p>
            <a:r>
              <a:rPr lang="en-US" sz="1400" dirty="0" smtClean="0"/>
              <a:t>Answer: Ask a Question, Formulate a Hypothesis, Conduct Experiment, Collect data, Draw a Conclusion</a:t>
            </a:r>
            <a:endParaRPr lang="en-US" sz="1400" dirty="0"/>
          </a:p>
        </p:txBody>
      </p:sp>
    </p:spTree>
    <p:extLst>
      <p:ext uri="{BB962C8B-B14F-4D97-AF65-F5344CB8AC3E}">
        <p14:creationId xmlns:p14="http://schemas.microsoft.com/office/powerpoint/2010/main" val="1393609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r>
              <a:rPr lang="en-US" dirty="0" smtClean="0"/>
              <a:t>On the following two slides you will read and learn about </a:t>
            </a:r>
            <a:r>
              <a:rPr lang="en-US" dirty="0" err="1" smtClean="0"/>
              <a:t>zebrafish</a:t>
            </a:r>
            <a:r>
              <a:rPr lang="en-US" dirty="0" smtClean="0"/>
              <a:t>.  </a:t>
            </a:r>
          </a:p>
          <a:p>
            <a:pPr marL="0" indent="0" algn="ctr">
              <a:buNone/>
            </a:pPr>
            <a:endParaRPr lang="en-US" dirty="0"/>
          </a:p>
          <a:p>
            <a:pPr algn="ctr"/>
            <a:r>
              <a:rPr lang="en-US" dirty="0" smtClean="0"/>
              <a:t>After reading the slides, record </a:t>
            </a:r>
            <a:r>
              <a:rPr lang="en-US" dirty="0" smtClean="0"/>
              <a:t>3-5 general facts about </a:t>
            </a:r>
            <a:r>
              <a:rPr lang="en-US" dirty="0" err="1" smtClean="0"/>
              <a:t>zebrafish</a:t>
            </a:r>
            <a:r>
              <a:rPr lang="en-US" dirty="0" smtClean="0"/>
              <a:t>.  You can bullet point </a:t>
            </a:r>
            <a:r>
              <a:rPr lang="en-US" dirty="0" smtClean="0"/>
              <a:t>these facts.</a:t>
            </a:r>
            <a:endParaRPr lang="en-US" dirty="0" smtClean="0"/>
          </a:p>
          <a:p>
            <a:pPr algn="ctr"/>
            <a:endParaRPr lang="en-US" dirty="0"/>
          </a:p>
          <a:p>
            <a:pPr algn="ctr"/>
            <a:r>
              <a:rPr lang="en-US" dirty="0" smtClean="0"/>
              <a:t>Answer the following </a:t>
            </a:r>
            <a:r>
              <a:rPr lang="en-US" dirty="0" smtClean="0"/>
              <a:t>question</a:t>
            </a:r>
            <a:r>
              <a:rPr lang="en-US" dirty="0"/>
              <a:t>,</a:t>
            </a:r>
            <a:r>
              <a:rPr lang="en-US" dirty="0" smtClean="0"/>
              <a:t>  </a:t>
            </a:r>
          </a:p>
          <a:p>
            <a:pPr marL="0" indent="0" algn="ctr">
              <a:buNone/>
            </a:pPr>
            <a:r>
              <a:rPr lang="en-US" dirty="0" smtClean="0"/>
              <a:t>“</a:t>
            </a:r>
            <a:r>
              <a:rPr lang="en-US" dirty="0" smtClean="0"/>
              <a:t>Why do we use </a:t>
            </a:r>
            <a:r>
              <a:rPr lang="en-US" dirty="0" err="1" smtClean="0"/>
              <a:t>zebrafish</a:t>
            </a:r>
            <a:r>
              <a:rPr lang="en-US" dirty="0" smtClean="0"/>
              <a:t> in research?”</a:t>
            </a:r>
            <a:endParaRPr lang="en-US" dirty="0"/>
          </a:p>
        </p:txBody>
      </p:sp>
      <p:sp>
        <p:nvSpPr>
          <p:cNvPr id="3" name="Title 2"/>
          <p:cNvSpPr>
            <a:spLocks noGrp="1"/>
          </p:cNvSpPr>
          <p:nvPr>
            <p:ph type="title"/>
          </p:nvPr>
        </p:nvSpPr>
        <p:spPr/>
        <p:txBody>
          <a:bodyPr/>
          <a:lstStyle/>
          <a:p>
            <a:r>
              <a:rPr lang="en-US" dirty="0" smtClean="0">
                <a:solidFill>
                  <a:schemeClr val="accent5"/>
                </a:solidFill>
              </a:rPr>
              <a:t>Directions</a:t>
            </a:r>
            <a:endParaRPr lang="en-US" dirty="0">
              <a:solidFill>
                <a:schemeClr val="accent5"/>
              </a:solidFill>
            </a:endParaRPr>
          </a:p>
        </p:txBody>
      </p:sp>
    </p:spTree>
    <p:extLst>
      <p:ext uri="{BB962C8B-B14F-4D97-AF65-F5344CB8AC3E}">
        <p14:creationId xmlns:p14="http://schemas.microsoft.com/office/powerpoint/2010/main" val="10459246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852211"/>
          </a:xfrm>
        </p:spPr>
        <p:txBody>
          <a:bodyPr>
            <a:normAutofit fontScale="90000"/>
          </a:bodyPr>
          <a:lstStyle/>
          <a:p>
            <a:r>
              <a:rPr lang="en-US" b="1" dirty="0" smtClean="0">
                <a:solidFill>
                  <a:schemeClr val="accent5"/>
                </a:solidFill>
              </a:rPr>
              <a:t/>
            </a:r>
            <a:br>
              <a:rPr lang="en-US" b="1" dirty="0" smtClean="0">
                <a:solidFill>
                  <a:schemeClr val="accent5"/>
                </a:solidFill>
              </a:rPr>
            </a:br>
            <a:r>
              <a:rPr lang="en-US" b="1" dirty="0">
                <a:solidFill>
                  <a:schemeClr val="accent5"/>
                </a:solidFill>
              </a:rPr>
              <a:t/>
            </a:r>
            <a:br>
              <a:rPr lang="en-US" b="1" dirty="0">
                <a:solidFill>
                  <a:schemeClr val="accent5"/>
                </a:solidFill>
              </a:rPr>
            </a:br>
            <a:r>
              <a:rPr lang="en-US" b="1" dirty="0" smtClean="0">
                <a:solidFill>
                  <a:schemeClr val="accent5"/>
                </a:solidFill>
              </a:rPr>
              <a:t/>
            </a:r>
            <a:br>
              <a:rPr lang="en-US" b="1" dirty="0" smtClean="0">
                <a:solidFill>
                  <a:schemeClr val="accent5"/>
                </a:solidFill>
              </a:rPr>
            </a:br>
            <a:r>
              <a:rPr lang="en-US" b="1" dirty="0">
                <a:solidFill>
                  <a:schemeClr val="accent5"/>
                </a:solidFill>
              </a:rPr>
              <a:t/>
            </a:r>
            <a:br>
              <a:rPr lang="en-US" b="1" dirty="0">
                <a:solidFill>
                  <a:schemeClr val="accent5"/>
                </a:solidFill>
              </a:rPr>
            </a:br>
            <a:r>
              <a:rPr lang="en-US" b="1" dirty="0" smtClean="0">
                <a:solidFill>
                  <a:schemeClr val="accent5"/>
                </a:solidFill>
              </a:rPr>
              <a:t/>
            </a:r>
            <a:br>
              <a:rPr lang="en-US" b="1" dirty="0" smtClean="0">
                <a:solidFill>
                  <a:schemeClr val="accent5"/>
                </a:solidFill>
              </a:rPr>
            </a:br>
            <a:r>
              <a:rPr lang="en-US" b="1" dirty="0">
                <a:solidFill>
                  <a:schemeClr val="accent5"/>
                </a:solidFill>
              </a:rPr>
              <a:t/>
            </a:r>
            <a:br>
              <a:rPr lang="en-US" b="1" dirty="0">
                <a:solidFill>
                  <a:schemeClr val="accent5"/>
                </a:solidFill>
              </a:rPr>
            </a:br>
            <a:r>
              <a:rPr lang="en-US" b="1" dirty="0" smtClean="0">
                <a:solidFill>
                  <a:schemeClr val="accent5"/>
                </a:solidFill>
              </a:rPr>
              <a:t>What </a:t>
            </a:r>
            <a:r>
              <a:rPr lang="en-US" b="1" dirty="0">
                <a:solidFill>
                  <a:schemeClr val="accent5"/>
                </a:solidFill>
              </a:rPr>
              <a:t>Are </a:t>
            </a:r>
            <a:r>
              <a:rPr lang="en-US" b="1" dirty="0" err="1">
                <a:solidFill>
                  <a:schemeClr val="accent5"/>
                </a:solidFill>
              </a:rPr>
              <a:t>Zebrafish</a:t>
            </a:r>
            <a:r>
              <a:rPr lang="en-US" b="1" dirty="0">
                <a:solidFill>
                  <a:schemeClr val="accent5"/>
                </a:solidFill>
              </a:rPr>
              <a:t>?</a:t>
            </a:r>
            <a:r>
              <a:rPr lang="en-US" dirty="0">
                <a:solidFill>
                  <a:schemeClr val="accent5"/>
                </a:solidFill>
              </a:rPr>
              <a:t/>
            </a:r>
            <a:br>
              <a:rPr lang="en-US" dirty="0">
                <a:solidFill>
                  <a:schemeClr val="accent5"/>
                </a:solidFill>
              </a:rPr>
            </a:br>
            <a:r>
              <a:rPr lang="en-US" dirty="0" smtClean="0">
                <a:solidFill>
                  <a:schemeClr val="accent5"/>
                </a:solidFill>
              </a:rPr>
              <a:t/>
            </a:r>
            <a:br>
              <a:rPr lang="en-US" dirty="0" smtClean="0">
                <a:solidFill>
                  <a:schemeClr val="accent5"/>
                </a:solidFill>
              </a:rPr>
            </a:br>
            <a:r>
              <a:rPr lang="en-US" sz="2200" b="1" i="1" dirty="0" err="1" smtClean="0">
                <a:solidFill>
                  <a:schemeClr val="tx1"/>
                </a:solidFill>
              </a:rPr>
              <a:t>Danio</a:t>
            </a:r>
            <a:r>
              <a:rPr lang="en-US" sz="2200" b="1" i="1" dirty="0" smtClean="0">
                <a:solidFill>
                  <a:schemeClr val="tx1"/>
                </a:solidFill>
              </a:rPr>
              <a:t> </a:t>
            </a:r>
            <a:r>
              <a:rPr lang="en-US" sz="2200" b="1" i="1" dirty="0" err="1">
                <a:solidFill>
                  <a:schemeClr val="tx1"/>
                </a:solidFill>
              </a:rPr>
              <a:t>rerio</a:t>
            </a:r>
            <a:r>
              <a:rPr lang="en-US" sz="2200" b="1" i="1" dirty="0">
                <a:solidFill>
                  <a:schemeClr val="tx1"/>
                </a:solidFill>
              </a:rPr>
              <a:t> </a:t>
            </a:r>
            <a:r>
              <a:rPr lang="en-US" sz="2200" b="1" dirty="0">
                <a:solidFill>
                  <a:schemeClr val="tx1"/>
                </a:solidFill>
              </a:rPr>
              <a:t>is the scientific name for the common </a:t>
            </a:r>
            <a:r>
              <a:rPr lang="en-US" sz="2200" b="1" dirty="0" err="1">
                <a:solidFill>
                  <a:schemeClr val="tx1"/>
                </a:solidFill>
              </a:rPr>
              <a:t>zebrafish</a:t>
            </a:r>
            <a:r>
              <a:rPr lang="en-US" sz="2200" b="1" dirty="0">
                <a:solidFill>
                  <a:schemeClr val="tx1"/>
                </a:solidFill>
              </a:rPr>
              <a:t>. These 1-2 inch tropical freshwater fish are found naturally or native to the Ganges River region of East India and to other nearby countries. They are known to eat small living organisms like plankton and insects and are themselves eaten by larger fish, birds, and eels.</a:t>
            </a:r>
            <a:r>
              <a:rPr lang="en-US" sz="2200" dirty="0">
                <a:solidFill>
                  <a:schemeClr val="tx1"/>
                </a:solidFill>
              </a:rPr>
              <a:t/>
            </a:r>
            <a:br>
              <a:rPr lang="en-US" sz="2200" dirty="0">
                <a:solidFill>
                  <a:schemeClr val="tx1"/>
                </a:solidFill>
              </a:rPr>
            </a:br>
            <a:r>
              <a:rPr lang="en-US" sz="2200" dirty="0" smtClean="0">
                <a:solidFill>
                  <a:schemeClr val="tx1"/>
                </a:solidFill>
              </a:rPr>
              <a:t/>
            </a:r>
            <a:br>
              <a:rPr lang="en-US" sz="2200" dirty="0" smtClean="0">
                <a:solidFill>
                  <a:schemeClr val="tx1"/>
                </a:solidFill>
              </a:rPr>
            </a:br>
            <a:r>
              <a:rPr lang="en-US" sz="2200" b="1" dirty="0" smtClean="0">
                <a:solidFill>
                  <a:schemeClr val="tx1"/>
                </a:solidFill>
              </a:rPr>
              <a:t>These </a:t>
            </a:r>
            <a:r>
              <a:rPr lang="en-US" sz="2200" b="1" dirty="0">
                <a:solidFill>
                  <a:schemeClr val="tx1"/>
                </a:solidFill>
              </a:rPr>
              <a:t>fish are favorites of hobbyists and are sold throughout the world in pet stores. </a:t>
            </a:r>
            <a:r>
              <a:rPr lang="en-US" sz="2200" b="1" dirty="0" err="1">
                <a:solidFill>
                  <a:schemeClr val="tx1"/>
                </a:solidFill>
              </a:rPr>
              <a:t>Zebrafish</a:t>
            </a:r>
            <a:r>
              <a:rPr lang="en-US" sz="2200" b="1" dirty="0">
                <a:solidFill>
                  <a:schemeClr val="tx1"/>
                </a:solidFill>
              </a:rPr>
              <a:t> are also used by scientists as a model organism for scientific research.</a:t>
            </a:r>
            <a:r>
              <a:rPr lang="en-US" sz="2200" dirty="0">
                <a:solidFill>
                  <a:schemeClr val="tx1"/>
                </a:solidFill>
              </a:rPr>
              <a:t/>
            </a:r>
            <a:br>
              <a:rPr lang="en-US" sz="2200" dirty="0">
                <a:solidFill>
                  <a:schemeClr val="tx1"/>
                </a:solidFill>
              </a:rPr>
            </a:br>
            <a:r>
              <a:rPr lang="en-US" sz="2200" dirty="0" smtClean="0">
                <a:solidFill>
                  <a:schemeClr val="tx1"/>
                </a:solidFill>
              </a:rPr>
              <a:t/>
            </a:r>
            <a:br>
              <a:rPr lang="en-US" sz="2200" dirty="0" smtClean="0">
                <a:solidFill>
                  <a:schemeClr val="tx1"/>
                </a:solidFill>
              </a:rPr>
            </a:br>
            <a:endParaRPr lang="en-US" sz="2200" dirty="0">
              <a:solidFill>
                <a:schemeClr val="tx1"/>
              </a:solidFill>
            </a:endParaRPr>
          </a:p>
        </p:txBody>
      </p:sp>
      <p:pic>
        <p:nvPicPr>
          <p:cNvPr id="10" name="Content Placeholder 9"/>
          <p:cNvPicPr>
            <a:picLocks noGrp="1" noChangeAspect="1"/>
          </p:cNvPicPr>
          <p:nvPr>
            <p:ph idx="1"/>
          </p:nvPr>
        </p:nvPicPr>
        <p:blipFill>
          <a:blip r:embed="rId2"/>
          <a:srcRect t="1477" b="1477"/>
          <a:stretch>
            <a:fillRect/>
          </a:stretch>
        </p:blipFill>
        <p:spPr>
          <a:xfrm>
            <a:off x="2936041" y="4655839"/>
            <a:ext cx="3156651" cy="1470323"/>
          </a:xfrm>
        </p:spPr>
      </p:pic>
    </p:spTree>
    <p:extLst>
      <p:ext uri="{BB962C8B-B14F-4D97-AF65-F5344CB8AC3E}">
        <p14:creationId xmlns:p14="http://schemas.microsoft.com/office/powerpoint/2010/main" val="40216638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98459" y="1448489"/>
            <a:ext cx="8652814" cy="4677674"/>
          </a:xfrm>
        </p:spPr>
        <p:txBody>
          <a:bodyPr>
            <a:noAutofit/>
          </a:bodyPr>
          <a:lstStyle/>
          <a:p>
            <a:r>
              <a:rPr lang="en-US" sz="1800" b="1" dirty="0" err="1">
                <a:solidFill>
                  <a:schemeClr val="tx1"/>
                </a:solidFill>
              </a:rPr>
              <a:t>Zebrafish</a:t>
            </a:r>
            <a:r>
              <a:rPr lang="en-US" sz="1800" b="1" dirty="0">
                <a:solidFill>
                  <a:schemeClr val="tx1"/>
                </a:solidFill>
              </a:rPr>
              <a:t> share </a:t>
            </a:r>
            <a:r>
              <a:rPr lang="en-US" sz="1800" b="1" dirty="0" smtClean="0">
                <a:solidFill>
                  <a:schemeClr val="tx1"/>
                </a:solidFill>
              </a:rPr>
              <a:t>many traits </a:t>
            </a:r>
            <a:r>
              <a:rPr lang="en-US" sz="1800" b="1" dirty="0">
                <a:solidFill>
                  <a:schemeClr val="tx1"/>
                </a:solidFill>
              </a:rPr>
              <a:t>with humans. </a:t>
            </a:r>
            <a:r>
              <a:rPr lang="en-US" sz="1800" b="1" dirty="0" smtClean="0">
                <a:solidFill>
                  <a:schemeClr val="tx1"/>
                </a:solidFill>
              </a:rPr>
              <a:t>Like all </a:t>
            </a:r>
            <a:r>
              <a:rPr lang="en-US" sz="1800" b="1" dirty="0">
                <a:solidFill>
                  <a:schemeClr val="tx1"/>
                </a:solidFill>
              </a:rPr>
              <a:t>living things, they contain deoxyribonucleic acid (DNA) which contains the instructions for making proteins. Proteins are the key building blocks of all living organisms. Scientists refer to these instructions encoded in DNA as “genes.” Scientists have found that the DNA code (sequence) of a </a:t>
            </a:r>
            <a:r>
              <a:rPr lang="en-US" sz="1800" b="1" dirty="0" err="1">
                <a:solidFill>
                  <a:schemeClr val="tx1"/>
                </a:solidFill>
              </a:rPr>
              <a:t>zebrafish</a:t>
            </a:r>
            <a:r>
              <a:rPr lang="en-US" sz="1800" b="1" dirty="0">
                <a:solidFill>
                  <a:schemeClr val="tx1"/>
                </a:solidFill>
              </a:rPr>
              <a:t> gene is often very similar to the sequence of a human gene. Not surprisingly, many aspects of a </a:t>
            </a:r>
            <a:r>
              <a:rPr lang="en-US" sz="1800" b="1" dirty="0" err="1">
                <a:solidFill>
                  <a:schemeClr val="tx1"/>
                </a:solidFill>
              </a:rPr>
              <a:t>zebrafish</a:t>
            </a:r>
            <a:r>
              <a:rPr lang="en-US" sz="1800" b="1" dirty="0">
                <a:solidFill>
                  <a:schemeClr val="tx1"/>
                </a:solidFill>
              </a:rPr>
              <a:t> are similar to a human such as the cellular structure that makes up the eyes, heart, and pigmentation of the skin.</a:t>
            </a:r>
            <a:r>
              <a:rPr lang="en-US" sz="1800" dirty="0">
                <a:solidFill>
                  <a:schemeClr val="tx1"/>
                </a:solidFill>
              </a:rPr>
              <a:t/>
            </a:r>
            <a:br>
              <a:rPr lang="en-US" sz="1800" dirty="0">
                <a:solidFill>
                  <a:schemeClr val="tx1"/>
                </a:solidFill>
              </a:rPr>
            </a:br>
            <a:endParaRPr lang="en-US" sz="1800" dirty="0" smtClean="0">
              <a:solidFill>
                <a:schemeClr val="tx1"/>
              </a:solidFill>
            </a:endParaRPr>
          </a:p>
          <a:p>
            <a:r>
              <a:rPr lang="en-US" sz="1800" b="1" dirty="0" smtClean="0">
                <a:solidFill>
                  <a:schemeClr val="tx1"/>
                </a:solidFill>
              </a:rPr>
              <a:t>In </a:t>
            </a:r>
            <a:r>
              <a:rPr lang="en-US" sz="1800" b="1" dirty="0">
                <a:solidFill>
                  <a:schemeClr val="tx1"/>
                </a:solidFill>
              </a:rPr>
              <a:t>order to better understand the function of genes as well as how genes influence human diseases, scientists study smaller and less complex living things. Ideally, these model organisms grow and reproduce quickly, and they produce many offspring. </a:t>
            </a:r>
            <a:r>
              <a:rPr lang="en-US" sz="1800" b="1" dirty="0" err="1">
                <a:solidFill>
                  <a:schemeClr val="tx1"/>
                </a:solidFill>
              </a:rPr>
              <a:t>Zebrafish</a:t>
            </a:r>
            <a:r>
              <a:rPr lang="en-US" sz="1800" b="1" dirty="0">
                <a:solidFill>
                  <a:schemeClr val="tx1"/>
                </a:solidFill>
              </a:rPr>
              <a:t> larvae have the extra advantage of being optically clear to those observing their development.</a:t>
            </a:r>
            <a:r>
              <a:rPr lang="en-US" sz="1800" dirty="0">
                <a:solidFill>
                  <a:schemeClr val="tx1"/>
                </a:solidFill>
              </a:rPr>
              <a:t/>
            </a:r>
            <a:br>
              <a:rPr lang="en-US" sz="1800" dirty="0">
                <a:solidFill>
                  <a:schemeClr val="tx1"/>
                </a:solidFill>
              </a:rPr>
            </a:br>
            <a:endParaRPr lang="en-US" sz="1800" dirty="0" smtClean="0">
              <a:solidFill>
                <a:schemeClr val="tx1"/>
              </a:solidFill>
            </a:endParaRPr>
          </a:p>
          <a:p>
            <a:r>
              <a:rPr lang="en-US" sz="1800" b="1" dirty="0" smtClean="0">
                <a:solidFill>
                  <a:schemeClr val="tx1"/>
                </a:solidFill>
              </a:rPr>
              <a:t>Scientists </a:t>
            </a:r>
            <a:r>
              <a:rPr lang="en-US" sz="1800" b="1" dirty="0">
                <a:solidFill>
                  <a:schemeClr val="tx1"/>
                </a:solidFill>
              </a:rPr>
              <a:t>have successfully used the </a:t>
            </a:r>
            <a:r>
              <a:rPr lang="en-US" sz="1800" b="1" dirty="0" err="1">
                <a:solidFill>
                  <a:schemeClr val="tx1"/>
                </a:solidFill>
              </a:rPr>
              <a:t>zebrafish</a:t>
            </a:r>
            <a:r>
              <a:rPr lang="en-US" sz="1800" b="1" dirty="0">
                <a:solidFill>
                  <a:schemeClr val="tx1"/>
                </a:solidFill>
              </a:rPr>
              <a:t> as a model to better understand lipid metabolism, cell regeneration, and stem cells.</a:t>
            </a:r>
            <a:r>
              <a:rPr lang="en-US" sz="1800" dirty="0">
                <a:solidFill>
                  <a:schemeClr val="tx1"/>
                </a:solidFill>
              </a:rPr>
              <a:t/>
            </a:r>
            <a:br>
              <a:rPr lang="en-US" sz="1800" dirty="0">
                <a:solidFill>
                  <a:schemeClr val="tx1"/>
                </a:solidFill>
              </a:rPr>
            </a:br>
            <a:endParaRPr lang="en-US" sz="1800" dirty="0"/>
          </a:p>
        </p:txBody>
      </p:sp>
      <p:sp>
        <p:nvSpPr>
          <p:cNvPr id="3" name="Title 2"/>
          <p:cNvSpPr>
            <a:spLocks noGrp="1"/>
          </p:cNvSpPr>
          <p:nvPr>
            <p:ph type="title"/>
          </p:nvPr>
        </p:nvSpPr>
        <p:spPr/>
        <p:txBody>
          <a:bodyPr>
            <a:normAutofit fontScale="90000"/>
          </a:bodyPr>
          <a:lstStyle/>
          <a:p>
            <a:r>
              <a:rPr lang="en-US" dirty="0" smtClean="0">
                <a:solidFill>
                  <a:schemeClr val="accent5"/>
                </a:solidFill>
              </a:rPr>
              <a:t>Why do we use </a:t>
            </a:r>
            <a:r>
              <a:rPr lang="en-US" dirty="0" err="1" smtClean="0">
                <a:solidFill>
                  <a:schemeClr val="accent5"/>
                </a:solidFill>
              </a:rPr>
              <a:t>zebrafish</a:t>
            </a:r>
            <a:r>
              <a:rPr lang="en-US" dirty="0" smtClean="0">
                <a:solidFill>
                  <a:schemeClr val="accent5"/>
                </a:solidFill>
              </a:rPr>
              <a:t> in research?</a:t>
            </a:r>
            <a:endParaRPr lang="en-US" dirty="0">
              <a:solidFill>
                <a:schemeClr val="accent5"/>
              </a:solidFill>
            </a:endParaRPr>
          </a:p>
        </p:txBody>
      </p:sp>
    </p:spTree>
    <p:extLst>
      <p:ext uri="{BB962C8B-B14F-4D97-AF65-F5344CB8AC3E}">
        <p14:creationId xmlns:p14="http://schemas.microsoft.com/office/powerpoint/2010/main" val="65587562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91056"/>
            <a:ext cx="7408333" cy="4535107"/>
          </a:xfrm>
        </p:spPr>
        <p:txBody>
          <a:bodyPr/>
          <a:lstStyle/>
          <a:p>
            <a:pPr marL="0" indent="0">
              <a:buNone/>
            </a:pPr>
            <a:r>
              <a:rPr lang="en-US" dirty="0" smtClean="0"/>
              <a:t>On your piece of paper, make observations about the phenotypes of these two adult fish.  </a:t>
            </a:r>
            <a:endParaRPr lang="en-US" dirty="0" smtClean="0"/>
          </a:p>
          <a:p>
            <a:pPr marL="0" indent="0">
              <a:buNone/>
            </a:pPr>
            <a:r>
              <a:rPr lang="en-US" dirty="0" smtClean="0"/>
              <a:t>(Hint: phenotype means “outward appearance”)</a:t>
            </a:r>
            <a:endParaRPr lang="en-US" dirty="0"/>
          </a:p>
        </p:txBody>
      </p:sp>
      <p:sp>
        <p:nvSpPr>
          <p:cNvPr id="3" name="Title 2"/>
          <p:cNvSpPr>
            <a:spLocks noGrp="1"/>
          </p:cNvSpPr>
          <p:nvPr>
            <p:ph type="title"/>
          </p:nvPr>
        </p:nvSpPr>
        <p:spPr/>
        <p:txBody>
          <a:bodyPr/>
          <a:lstStyle/>
          <a:p>
            <a:r>
              <a:rPr lang="en-US" dirty="0" smtClean="0">
                <a:solidFill>
                  <a:srgbClr val="F5C040"/>
                </a:solidFill>
              </a:rPr>
              <a:t>Phenotypes of Adult Fish</a:t>
            </a:r>
            <a:endParaRPr lang="en-US" dirty="0">
              <a:solidFill>
                <a:srgbClr val="F5C040"/>
              </a:solidFill>
            </a:endParaRPr>
          </a:p>
        </p:txBody>
      </p:sp>
      <p:pic>
        <p:nvPicPr>
          <p:cNvPr id="5" name="Picture 4"/>
          <p:cNvPicPr>
            <a:picLocks noChangeAspect="1"/>
          </p:cNvPicPr>
          <p:nvPr/>
        </p:nvPicPr>
        <p:blipFill>
          <a:blip r:embed="rId2"/>
          <a:stretch>
            <a:fillRect/>
          </a:stretch>
        </p:blipFill>
        <p:spPr>
          <a:xfrm>
            <a:off x="4888201" y="3938489"/>
            <a:ext cx="3289300" cy="2463800"/>
          </a:xfrm>
          <a:prstGeom prst="rect">
            <a:avLst/>
          </a:prstGeom>
        </p:spPr>
      </p:pic>
      <p:sp>
        <p:nvSpPr>
          <p:cNvPr id="7" name="TextBox 6"/>
          <p:cNvSpPr txBox="1"/>
          <p:nvPr/>
        </p:nvSpPr>
        <p:spPr>
          <a:xfrm>
            <a:off x="457200" y="5952694"/>
            <a:ext cx="3769977" cy="646331"/>
          </a:xfrm>
          <a:prstGeom prst="rect">
            <a:avLst/>
          </a:prstGeom>
          <a:noFill/>
        </p:spPr>
        <p:txBody>
          <a:bodyPr wrap="square" rtlCol="0">
            <a:spAutoFit/>
          </a:bodyPr>
          <a:lstStyle/>
          <a:p>
            <a:r>
              <a:rPr lang="en-US" sz="1200" dirty="0" smtClean="0"/>
              <a:t>Photos:</a:t>
            </a:r>
          </a:p>
          <a:p>
            <a:r>
              <a:rPr lang="en-US" sz="1200" dirty="0" smtClean="0">
                <a:hlinkClick r:id="rId3"/>
              </a:rPr>
              <a:t>www.bio-atlas.psu.edu</a:t>
            </a:r>
            <a:r>
              <a:rPr lang="en-US" sz="1200" dirty="0" smtClean="0"/>
              <a:t> </a:t>
            </a:r>
          </a:p>
          <a:p>
            <a:r>
              <a:rPr lang="en-US" sz="1200" dirty="0" smtClean="0">
                <a:hlinkClick r:id="rId4"/>
              </a:rPr>
              <a:t>www.zebrafish.co.kr</a:t>
            </a:r>
            <a:r>
              <a:rPr lang="en-US" sz="1200" dirty="0" smtClean="0"/>
              <a:t> </a:t>
            </a:r>
            <a:endParaRPr lang="en-US" sz="1200" dirty="0"/>
          </a:p>
        </p:txBody>
      </p:sp>
      <p:pic>
        <p:nvPicPr>
          <p:cNvPr id="9" name="Picture 8"/>
          <p:cNvPicPr>
            <a:picLocks noChangeAspect="1"/>
          </p:cNvPicPr>
          <p:nvPr/>
        </p:nvPicPr>
        <p:blipFill>
          <a:blip r:embed="rId5"/>
          <a:stretch>
            <a:fillRect/>
          </a:stretch>
        </p:blipFill>
        <p:spPr>
          <a:xfrm>
            <a:off x="872067" y="3474194"/>
            <a:ext cx="3601800" cy="928589"/>
          </a:xfrm>
          <a:prstGeom prst="rect">
            <a:avLst/>
          </a:prstGeom>
        </p:spPr>
      </p:pic>
    </p:spTree>
    <p:extLst>
      <p:ext uri="{BB962C8B-B14F-4D97-AF65-F5344CB8AC3E}">
        <p14:creationId xmlns:p14="http://schemas.microsoft.com/office/powerpoint/2010/main" val="24470556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5C040"/>
                </a:solidFill>
              </a:rPr>
              <a:t>Explanation of Phenotypes</a:t>
            </a:r>
            <a:endParaRPr lang="en-US" dirty="0">
              <a:solidFill>
                <a:srgbClr val="F5C040"/>
              </a:solidFill>
            </a:endParaRPr>
          </a:p>
        </p:txBody>
      </p:sp>
      <p:sp>
        <p:nvSpPr>
          <p:cNvPr id="6" name="TextBox 5"/>
          <p:cNvSpPr txBox="1"/>
          <p:nvPr/>
        </p:nvSpPr>
        <p:spPr>
          <a:xfrm>
            <a:off x="4584404" y="1591056"/>
            <a:ext cx="4102396" cy="4401205"/>
          </a:xfrm>
          <a:prstGeom prst="rect">
            <a:avLst/>
          </a:prstGeom>
          <a:noFill/>
        </p:spPr>
        <p:txBody>
          <a:bodyPr wrap="square" rtlCol="0">
            <a:spAutoFit/>
          </a:bodyPr>
          <a:lstStyle/>
          <a:p>
            <a:endParaRPr lang="en-US" sz="2000" dirty="0" smtClean="0"/>
          </a:p>
          <a:p>
            <a:endParaRPr lang="en-US" sz="2000" dirty="0"/>
          </a:p>
          <a:p>
            <a:r>
              <a:rPr lang="en-US" sz="2000" dirty="0" smtClean="0"/>
              <a:t>This </a:t>
            </a:r>
            <a:r>
              <a:rPr lang="en-US" sz="2000" dirty="0" smtClean="0"/>
              <a:t>is what we call a </a:t>
            </a:r>
            <a:endParaRPr lang="en-US" sz="2000" dirty="0" smtClean="0"/>
          </a:p>
          <a:p>
            <a:r>
              <a:rPr lang="en-US" sz="2000" dirty="0" smtClean="0"/>
              <a:t>“</a:t>
            </a:r>
            <a:r>
              <a:rPr lang="en-US" sz="2000" dirty="0" smtClean="0"/>
              <a:t>wild type” </a:t>
            </a:r>
            <a:r>
              <a:rPr lang="en-US" sz="2000" dirty="0" err="1" smtClean="0"/>
              <a:t>zebrafish</a:t>
            </a:r>
            <a:r>
              <a:rPr lang="en-US" sz="2000" dirty="0" smtClean="0"/>
              <a:t> because it has the look that we most often see in the wild.  Its dominant trait of having stripes and dark eyes is common to the species</a:t>
            </a:r>
            <a:r>
              <a:rPr lang="en-US" sz="2000" dirty="0" smtClean="0"/>
              <a:t>.</a:t>
            </a:r>
          </a:p>
          <a:p>
            <a:endParaRPr lang="en-US" sz="2000" dirty="0"/>
          </a:p>
          <a:p>
            <a:r>
              <a:rPr lang="en-US" sz="2000" dirty="0" smtClean="0"/>
              <a:t>This fish is male.  We know that because it has a slim body shape.</a:t>
            </a:r>
          </a:p>
          <a:p>
            <a:r>
              <a:rPr lang="en-US" sz="2000" dirty="0" smtClean="0"/>
              <a:t>Note: Not all wild type </a:t>
            </a:r>
            <a:r>
              <a:rPr lang="en-US" sz="2000" dirty="0" err="1" smtClean="0"/>
              <a:t>zebrafish</a:t>
            </a:r>
            <a:r>
              <a:rPr lang="en-US" sz="2000" dirty="0" smtClean="0"/>
              <a:t> are males.  Females can be wild type as well.</a:t>
            </a:r>
            <a:endParaRPr lang="en-US" sz="2000" dirty="0"/>
          </a:p>
        </p:txBody>
      </p:sp>
      <p:pic>
        <p:nvPicPr>
          <p:cNvPr id="5" name="Picture 4"/>
          <p:cNvPicPr>
            <a:picLocks noChangeAspect="1"/>
          </p:cNvPicPr>
          <p:nvPr/>
        </p:nvPicPr>
        <p:blipFill>
          <a:blip r:embed="rId2"/>
          <a:stretch>
            <a:fillRect/>
          </a:stretch>
        </p:blipFill>
        <p:spPr>
          <a:xfrm>
            <a:off x="457200" y="2590800"/>
            <a:ext cx="3251200" cy="838200"/>
          </a:xfrm>
          <a:prstGeom prst="rect">
            <a:avLst/>
          </a:prstGeom>
        </p:spPr>
      </p:pic>
    </p:spTree>
    <p:extLst>
      <p:ext uri="{BB962C8B-B14F-4D97-AF65-F5344CB8AC3E}">
        <p14:creationId xmlns:p14="http://schemas.microsoft.com/office/powerpoint/2010/main" val="9040357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solidFill>
                  <a:srgbClr val="F5C040"/>
                </a:solidFill>
              </a:rPr>
              <a:t>Explanation of Phenotypes</a:t>
            </a:r>
            <a:endParaRPr lang="en-US" dirty="0">
              <a:solidFill>
                <a:srgbClr val="F5C040"/>
              </a:solidFill>
            </a:endParaRPr>
          </a:p>
        </p:txBody>
      </p:sp>
      <p:sp>
        <p:nvSpPr>
          <p:cNvPr id="5" name="TextBox 4"/>
          <p:cNvSpPr txBox="1"/>
          <p:nvPr/>
        </p:nvSpPr>
        <p:spPr>
          <a:xfrm>
            <a:off x="4624095" y="1591056"/>
            <a:ext cx="4062705" cy="5386090"/>
          </a:xfrm>
          <a:prstGeom prst="rect">
            <a:avLst/>
          </a:prstGeom>
          <a:noFill/>
        </p:spPr>
        <p:txBody>
          <a:bodyPr wrap="square" rtlCol="0">
            <a:spAutoFit/>
          </a:bodyPr>
          <a:lstStyle/>
          <a:p>
            <a:endParaRPr lang="en-US" sz="2000" dirty="0" smtClean="0"/>
          </a:p>
          <a:p>
            <a:endParaRPr lang="en-US" sz="2000" dirty="0"/>
          </a:p>
          <a:p>
            <a:r>
              <a:rPr lang="en-US" sz="2000" dirty="0" smtClean="0"/>
              <a:t>This </a:t>
            </a:r>
            <a:r>
              <a:rPr lang="en-US" sz="2000" dirty="0" smtClean="0"/>
              <a:t>fish is albino.   </a:t>
            </a:r>
            <a:r>
              <a:rPr lang="en-US" sz="2000" dirty="0" smtClean="0"/>
              <a:t>It </a:t>
            </a:r>
            <a:r>
              <a:rPr lang="en-US" sz="2000" dirty="0" smtClean="0"/>
              <a:t>has a mutation in its DNA that results in the inability to produce melanin.  </a:t>
            </a:r>
            <a:r>
              <a:rPr lang="en-US" sz="2000" dirty="0" smtClean="0"/>
              <a:t>As </a:t>
            </a:r>
            <a:r>
              <a:rPr lang="en-US" sz="2000" dirty="0" smtClean="0"/>
              <a:t>you can see </a:t>
            </a:r>
            <a:r>
              <a:rPr lang="en-US" sz="2000" dirty="0" smtClean="0"/>
              <a:t>this fish</a:t>
            </a:r>
            <a:r>
              <a:rPr lang="en-US" sz="2000" dirty="0" smtClean="0"/>
              <a:t> </a:t>
            </a:r>
            <a:r>
              <a:rPr lang="en-US" sz="2000" dirty="0" smtClean="0"/>
              <a:t>does not have </a:t>
            </a:r>
            <a:r>
              <a:rPr lang="en-US" sz="2000" dirty="0" smtClean="0"/>
              <a:t>any dark pigment.  Its </a:t>
            </a:r>
            <a:r>
              <a:rPr lang="en-US" sz="2000" dirty="0" smtClean="0"/>
              <a:t>phenotype is rare in the </a:t>
            </a:r>
            <a:r>
              <a:rPr lang="en-US" sz="2000" dirty="0" smtClean="0"/>
              <a:t>species.  </a:t>
            </a:r>
          </a:p>
          <a:p>
            <a:endParaRPr lang="en-US" sz="2000" dirty="0"/>
          </a:p>
          <a:p>
            <a:r>
              <a:rPr lang="en-US" sz="2000" dirty="0" smtClean="0"/>
              <a:t>This fish is also female.  We know that because it has a round underbelly which is where she stores her eggs!</a:t>
            </a:r>
          </a:p>
          <a:p>
            <a:r>
              <a:rPr lang="en-US" sz="2000" dirty="0"/>
              <a:t>Note: Not all </a:t>
            </a:r>
            <a:r>
              <a:rPr lang="en-US" sz="2000" dirty="0" smtClean="0"/>
              <a:t>albino </a:t>
            </a:r>
            <a:r>
              <a:rPr lang="en-US" sz="2000" dirty="0" err="1"/>
              <a:t>zebrafish</a:t>
            </a:r>
            <a:r>
              <a:rPr lang="en-US" sz="2000" dirty="0"/>
              <a:t> are </a:t>
            </a:r>
            <a:r>
              <a:rPr lang="en-US" sz="2000" dirty="0" smtClean="0"/>
              <a:t>females</a:t>
            </a:r>
            <a:r>
              <a:rPr lang="en-US" sz="2000" dirty="0"/>
              <a:t>.  M</a:t>
            </a:r>
            <a:r>
              <a:rPr lang="en-US" sz="2000" dirty="0" smtClean="0"/>
              <a:t>ales </a:t>
            </a:r>
            <a:r>
              <a:rPr lang="en-US" sz="2000" dirty="0"/>
              <a:t>can be </a:t>
            </a:r>
            <a:r>
              <a:rPr lang="en-US" sz="2000" dirty="0" smtClean="0"/>
              <a:t>albino </a:t>
            </a:r>
            <a:r>
              <a:rPr lang="en-US" sz="2000" dirty="0"/>
              <a:t>as well.</a:t>
            </a:r>
          </a:p>
          <a:p>
            <a:endParaRPr lang="en-US" sz="2400" dirty="0"/>
          </a:p>
        </p:txBody>
      </p:sp>
      <p:pic>
        <p:nvPicPr>
          <p:cNvPr id="2" name="Picture 1"/>
          <p:cNvPicPr>
            <a:picLocks noChangeAspect="1"/>
          </p:cNvPicPr>
          <p:nvPr/>
        </p:nvPicPr>
        <p:blipFill>
          <a:blip r:embed="rId2"/>
          <a:stretch>
            <a:fillRect/>
          </a:stretch>
        </p:blipFill>
        <p:spPr>
          <a:xfrm>
            <a:off x="872067" y="2197100"/>
            <a:ext cx="3289300" cy="2463800"/>
          </a:xfrm>
          <a:prstGeom prst="rect">
            <a:avLst/>
          </a:prstGeom>
        </p:spPr>
      </p:pic>
    </p:spTree>
    <p:extLst>
      <p:ext uri="{BB962C8B-B14F-4D97-AF65-F5344CB8AC3E}">
        <p14:creationId xmlns:p14="http://schemas.microsoft.com/office/powerpoint/2010/main" val="2661246325"/>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85</TotalTime>
  <Words>744</Words>
  <Application>Microsoft Macintosh PowerPoint</Application>
  <PresentationFormat>On-screen Show (4:3)</PresentationFormat>
  <Paragraphs>69</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Waveform</vt:lpstr>
      <vt:lpstr>PowerPoint Presentation</vt:lpstr>
      <vt:lpstr>Introductory Letter</vt:lpstr>
      <vt:lpstr>Scientific Process</vt:lpstr>
      <vt:lpstr>Directions</vt:lpstr>
      <vt:lpstr>      What Are Zebrafish?  Danio rerio is the scientific name for the common zebrafish. These 1-2 inch tropical freshwater fish are found naturally or native to the Ganges River region of East India and to other nearby countries. They are known to eat small living organisms like plankton and insects and are themselves eaten by larger fish, birds, and eels.  These fish are favorites of hobbyists and are sold throughout the world in pet stores. Zebrafish are also used by scientists as a model organism for scientific research.  </vt:lpstr>
      <vt:lpstr>Why do we use zebrafish in research?</vt:lpstr>
      <vt:lpstr>Phenotypes of Adult Fish</vt:lpstr>
      <vt:lpstr>Explanation of Phenotypes</vt:lpstr>
      <vt:lpstr>Explanation of Phenotypes</vt:lpstr>
      <vt:lpstr>Scientific Question &amp; Hypothesis</vt:lpstr>
      <vt:lpstr>Video of Zebrafish Mating</vt:lpstr>
      <vt:lpstr>Optional: “Will This Fish Transform Medicine?” article</vt:lpstr>
    </vt:vector>
  </TitlesOfParts>
  <Company>University of Pennsylvania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 IS</dc:creator>
  <cp:lastModifiedBy>SOM IS</cp:lastModifiedBy>
  <cp:revision>31</cp:revision>
  <dcterms:created xsi:type="dcterms:W3CDTF">2015-03-12T18:03:30Z</dcterms:created>
  <dcterms:modified xsi:type="dcterms:W3CDTF">2015-10-22T17:46:16Z</dcterms:modified>
</cp:coreProperties>
</file>